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22/03/1439</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22/03/1439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22/03/1439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22/03/1439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22/03/1439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22/03/1439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22/03/1439</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22/03/1439</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22/03/1439</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22/03/1439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22/03/1439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pPr/>
              <a:t>22/03/1439</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428737"/>
            <a:ext cx="7772400" cy="4214842"/>
          </a:xfrm>
        </p:spPr>
        <p:txBody>
          <a:bodyPr/>
          <a:lstStyle/>
          <a:p>
            <a:r>
              <a:rPr lang="en-US" sz="8000" dirty="0" err="1" smtClean="0"/>
              <a:t>Desuggestopedia</a:t>
            </a:r>
            <a:endParaRPr lang="ar-IQ" sz="8000"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lstStyle/>
          <a:p>
            <a:pPr algn="l" rtl="0">
              <a:buFont typeface="Wingdings" pitchFamily="2" charset="2"/>
              <a:buChar char="Ø"/>
            </a:pPr>
            <a:r>
              <a:rPr lang="en-US" dirty="0" smtClean="0"/>
              <a:t>Singing a song</a:t>
            </a:r>
          </a:p>
          <a:p>
            <a:pPr algn="l" rtl="0">
              <a:buFont typeface="Wingdings" pitchFamily="2" charset="2"/>
              <a:buChar char="Ø"/>
            </a:pPr>
            <a:r>
              <a:rPr lang="en-US" dirty="0" smtClean="0"/>
              <a:t>Playing </a:t>
            </a:r>
            <a:r>
              <a:rPr lang="en-US" dirty="0" err="1" smtClean="0"/>
              <a:t>wh</a:t>
            </a:r>
            <a:r>
              <a:rPr lang="en-US" dirty="0" smtClean="0"/>
              <a:t>-questions games about the new identity by using a medium-sized soft ball</a:t>
            </a:r>
          </a:p>
          <a:p>
            <a:pPr algn="l" rtl="0">
              <a:buFont typeface="Wingdings" pitchFamily="2" charset="2"/>
              <a:buChar char="Ø"/>
            </a:pPr>
            <a:r>
              <a:rPr lang="en-US" dirty="0" smtClean="0"/>
              <a:t>No Homework other than reading the dialogue</a:t>
            </a:r>
          </a:p>
          <a:p>
            <a:pPr algn="l" rtl="0">
              <a:buFont typeface="Wingdings" pitchFamily="2" charset="2"/>
              <a:buChar char="Ø"/>
            </a:pPr>
            <a:r>
              <a:rPr lang="en-US" dirty="0" smtClean="0"/>
              <a:t>Third class : working more with the same dialogue ( more games, role-play, asking questions and repetition )</a:t>
            </a:r>
            <a:endParaRPr lang="ar-IQ"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cer-\Pictures\desuggestopedia-13-728.jpg"/>
          <p:cNvPicPr>
            <a:picLocks noGrp="1" noChangeAspect="1" noChangeArrowheads="1"/>
          </p:cNvPicPr>
          <p:nvPr>
            <p:ph idx="1"/>
          </p:nvPr>
        </p:nvPicPr>
        <p:blipFill>
          <a:blip r:embed="rId2"/>
          <a:srcRect/>
          <a:stretch>
            <a:fillRect/>
          </a:stretch>
        </p:blipFill>
        <p:spPr bwMode="auto">
          <a:xfrm>
            <a:off x="428596" y="428604"/>
            <a:ext cx="8143932" cy="5857916"/>
          </a:xfrm>
          <a:prstGeom prst="rect">
            <a:avLst/>
          </a:prstGeom>
          <a:noFill/>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cer-\Pictures\desuggestopedia-14-728.jpg"/>
          <p:cNvPicPr>
            <a:picLocks noGrp="1" noChangeAspect="1" noChangeArrowheads="1"/>
          </p:cNvPicPr>
          <p:nvPr>
            <p:ph idx="1"/>
          </p:nvPr>
        </p:nvPicPr>
        <p:blipFill>
          <a:blip r:embed="rId2"/>
          <a:srcRect/>
          <a:stretch>
            <a:fillRect/>
          </a:stretch>
        </p:blipFill>
        <p:spPr bwMode="auto">
          <a:xfrm>
            <a:off x="500034" y="357166"/>
            <a:ext cx="8215370" cy="6000792"/>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cer-\Pictures\desuggestopedia-15-728.jpg"/>
          <p:cNvPicPr>
            <a:picLocks noGrp="1" noChangeAspect="1" noChangeArrowheads="1"/>
          </p:cNvPicPr>
          <p:nvPr>
            <p:ph idx="1"/>
          </p:nvPr>
        </p:nvPicPr>
        <p:blipFill>
          <a:blip r:embed="rId2"/>
          <a:srcRect/>
          <a:stretch>
            <a:fillRect/>
          </a:stretch>
        </p:blipFill>
        <p:spPr bwMode="auto">
          <a:xfrm>
            <a:off x="428596" y="357166"/>
            <a:ext cx="8143932" cy="5857916"/>
          </a:xfrm>
          <a:prstGeom prst="rect">
            <a:avLst/>
          </a:prstGeom>
          <a:noFill/>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626121"/>
          </a:xfrm>
        </p:spPr>
        <p:txBody>
          <a:bodyPr/>
          <a:lstStyle/>
          <a:p>
            <a:pPr algn="l" rtl="0">
              <a:buNone/>
            </a:pPr>
            <a:r>
              <a:rPr lang="en-US" dirty="0" smtClean="0"/>
              <a:t>Creative Adaptation</a:t>
            </a:r>
          </a:p>
          <a:p>
            <a:pPr algn="just" rtl="0">
              <a:buNone/>
            </a:pPr>
            <a:r>
              <a:rPr lang="en-US" dirty="0" smtClean="0"/>
              <a:t>The students engage in various activities designed to help them learn the new material and use it spontaneously through singing, dramatization and games. The important things is that the activities are varied and do not allow students to focus on the form of the linguistic message, just the communicative function. </a:t>
            </a:r>
            <a:endParaRPr lang="ar-IQ"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Comment :</a:t>
            </a:r>
            <a:endParaRPr lang="ar-IQ" dirty="0"/>
          </a:p>
        </p:txBody>
      </p:sp>
      <p:pic>
        <p:nvPicPr>
          <p:cNvPr id="8194" name="Picture 2" descr="C:\Users\acer-\Pictures\desuggestopedia-8-728.jpg"/>
          <p:cNvPicPr>
            <a:picLocks noGrp="1" noChangeAspect="1" noChangeArrowheads="1"/>
          </p:cNvPicPr>
          <p:nvPr>
            <p:ph idx="1"/>
          </p:nvPr>
        </p:nvPicPr>
        <p:blipFill>
          <a:blip r:embed="rId2"/>
          <a:srcRect/>
          <a:stretch>
            <a:fillRect/>
          </a:stretch>
        </p:blipFill>
        <p:spPr bwMode="auto">
          <a:xfrm>
            <a:off x="714348" y="1285860"/>
            <a:ext cx="7786741" cy="5072098"/>
          </a:xfrm>
          <a:prstGeom prst="rect">
            <a:avLst/>
          </a:prstGeom>
          <a:noFill/>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Comment :</a:t>
            </a:r>
            <a:endParaRPr lang="ar-IQ" dirty="0"/>
          </a:p>
        </p:txBody>
      </p:sp>
      <p:pic>
        <p:nvPicPr>
          <p:cNvPr id="9218" name="Picture 2" descr="C:\Users\acer-\Pictures\desuggestopedia-9-728.jpg"/>
          <p:cNvPicPr>
            <a:picLocks noGrp="1" noChangeAspect="1" noChangeArrowheads="1"/>
          </p:cNvPicPr>
          <p:nvPr>
            <p:ph idx="1"/>
          </p:nvPr>
        </p:nvPicPr>
        <p:blipFill>
          <a:blip r:embed="rId2"/>
          <a:srcRect/>
          <a:stretch>
            <a:fillRect/>
          </a:stretch>
        </p:blipFill>
        <p:spPr bwMode="auto">
          <a:xfrm>
            <a:off x="785786" y="1357298"/>
            <a:ext cx="7572428" cy="4929222"/>
          </a:xfrm>
          <a:prstGeom prst="rect">
            <a:avLst/>
          </a:prstGeom>
          <a:noFill/>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Comment :</a:t>
            </a:r>
            <a:endParaRPr lang="ar-IQ" dirty="0"/>
          </a:p>
        </p:txBody>
      </p:sp>
      <p:pic>
        <p:nvPicPr>
          <p:cNvPr id="10242" name="Picture 2" descr="C:\Users\acer-\Pictures\desuggestopedia-10-728.jpg"/>
          <p:cNvPicPr>
            <a:picLocks noGrp="1" noChangeAspect="1" noChangeArrowheads="1"/>
          </p:cNvPicPr>
          <p:nvPr>
            <p:ph idx="1"/>
          </p:nvPr>
        </p:nvPicPr>
        <p:blipFill>
          <a:blip r:embed="rId2"/>
          <a:srcRect/>
          <a:stretch>
            <a:fillRect/>
          </a:stretch>
        </p:blipFill>
        <p:spPr bwMode="auto">
          <a:xfrm>
            <a:off x="928662" y="1357298"/>
            <a:ext cx="7358113" cy="5000660"/>
          </a:xfrm>
          <a:prstGeom prst="rect">
            <a:avLst/>
          </a:prstGeom>
          <a:noFill/>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Comment </a:t>
            </a:r>
            <a:endParaRPr lang="ar-IQ" dirty="0"/>
          </a:p>
        </p:txBody>
      </p:sp>
      <p:sp>
        <p:nvSpPr>
          <p:cNvPr id="3" name="عنصر نائب للمحتوى 2"/>
          <p:cNvSpPr>
            <a:spLocks noGrp="1"/>
          </p:cNvSpPr>
          <p:nvPr>
            <p:ph idx="1"/>
          </p:nvPr>
        </p:nvSpPr>
        <p:spPr/>
        <p:txBody>
          <a:bodyPr/>
          <a:lstStyle/>
          <a:p>
            <a:pPr algn="ctr" rtl="0">
              <a:buNone/>
            </a:pPr>
            <a:r>
              <a:rPr lang="en-US" dirty="0" smtClean="0"/>
              <a:t>Choosing a new identity</a:t>
            </a:r>
          </a:p>
          <a:p>
            <a:pPr algn="ctr" rtl="0">
              <a:buNone/>
            </a:pPr>
            <a:r>
              <a:rPr lang="en-US" sz="5400" dirty="0" smtClean="0"/>
              <a:t>This enhances students’ feelings of security and allows them to be more open.</a:t>
            </a: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smtClean="0"/>
              <a:t>Principles</a:t>
            </a:r>
            <a:endParaRPr lang="ar-IQ" dirty="0"/>
          </a:p>
        </p:txBody>
      </p:sp>
      <p:sp>
        <p:nvSpPr>
          <p:cNvPr id="3" name="عنصر نائب للمحتوى 2"/>
          <p:cNvSpPr>
            <a:spLocks noGrp="1"/>
          </p:cNvSpPr>
          <p:nvPr>
            <p:ph idx="1"/>
          </p:nvPr>
        </p:nvSpPr>
        <p:spPr/>
        <p:txBody>
          <a:bodyPr/>
          <a:lstStyle/>
          <a:p>
            <a:pPr algn="l" rtl="0"/>
            <a:r>
              <a:rPr lang="en-US" dirty="0" smtClean="0"/>
              <a:t>Teacher’s Goals : </a:t>
            </a:r>
          </a:p>
          <a:p>
            <a:pPr marL="596646" indent="-514350" algn="l" rtl="0">
              <a:buAutoNum type="arabicPeriod"/>
            </a:pPr>
            <a:r>
              <a:rPr lang="en-US" dirty="0" smtClean="0"/>
              <a:t>To accelerate the process of foreign language learning for everyday communication</a:t>
            </a:r>
          </a:p>
          <a:p>
            <a:pPr marL="596646" indent="-514350" algn="l" rtl="0">
              <a:buAutoNum type="arabicPeriod"/>
            </a:pPr>
            <a:r>
              <a:rPr lang="en-US" dirty="0" smtClean="0"/>
              <a:t>To </a:t>
            </a:r>
            <a:r>
              <a:rPr lang="en-US" dirty="0" err="1" smtClean="0"/>
              <a:t>desuggest</a:t>
            </a:r>
            <a:r>
              <a:rPr lang="en-US" dirty="0" smtClean="0"/>
              <a:t> learners’ psychological barriers </a:t>
            </a:r>
            <a:endParaRPr lang="ar-IQ"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Introduction</a:t>
            </a:r>
            <a:endParaRPr lang="ar-IQ" dirty="0"/>
          </a:p>
        </p:txBody>
      </p:sp>
      <p:pic>
        <p:nvPicPr>
          <p:cNvPr id="1026" name="Picture 2" descr="C:\Users\acer-\Pictures\desuggestopedia-2-728.jpg"/>
          <p:cNvPicPr>
            <a:picLocks noGrp="1" noChangeAspect="1" noChangeArrowheads="1"/>
          </p:cNvPicPr>
          <p:nvPr>
            <p:ph idx="1"/>
          </p:nvPr>
        </p:nvPicPr>
        <p:blipFill>
          <a:blip r:embed="rId2"/>
          <a:srcRect/>
          <a:stretch>
            <a:fillRect/>
          </a:stretch>
        </p:blipFill>
        <p:spPr bwMode="auto">
          <a:xfrm>
            <a:off x="714348" y="1285860"/>
            <a:ext cx="7929617" cy="4929222"/>
          </a:xfrm>
          <a:prstGeom prst="rect">
            <a:avLst/>
          </a:prstGeom>
          <a:noFill/>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2. Teacher’s / Students’ Roles</a:t>
            </a:r>
            <a:endParaRPr lang="ar-IQ" dirty="0"/>
          </a:p>
        </p:txBody>
      </p:sp>
      <p:sp>
        <p:nvSpPr>
          <p:cNvPr id="3" name="عنصر نائب للمحتوى 2"/>
          <p:cNvSpPr>
            <a:spLocks noGrp="1"/>
          </p:cNvSpPr>
          <p:nvPr>
            <p:ph idx="1"/>
          </p:nvPr>
        </p:nvSpPr>
        <p:spPr>
          <a:xfrm>
            <a:off x="1428728" y="1500174"/>
            <a:ext cx="7498080" cy="4800600"/>
          </a:xfrm>
        </p:spPr>
        <p:txBody>
          <a:bodyPr>
            <a:normAutofit fontScale="92500"/>
          </a:bodyPr>
          <a:lstStyle/>
          <a:p>
            <a:pPr algn="l" rtl="0">
              <a:buNone/>
            </a:pPr>
            <a:r>
              <a:rPr lang="en-US" dirty="0" smtClean="0"/>
              <a:t>The teacher’s roles : </a:t>
            </a:r>
          </a:p>
          <a:p>
            <a:pPr algn="l" rtl="0">
              <a:buNone/>
            </a:pPr>
            <a:r>
              <a:rPr lang="en-US" dirty="0" smtClean="0"/>
              <a:t>Source of authority        being confident and trustable</a:t>
            </a:r>
          </a:p>
          <a:p>
            <a:pPr algn="l" rtl="0">
              <a:buNone/>
            </a:pPr>
            <a:r>
              <a:rPr lang="en-US" dirty="0" smtClean="0"/>
              <a:t>Source of security        affording a cheerful classroom atmosphere</a:t>
            </a:r>
          </a:p>
          <a:p>
            <a:pPr algn="l" rtl="0">
              <a:buNone/>
            </a:pPr>
            <a:r>
              <a:rPr lang="en-US" dirty="0" smtClean="0"/>
              <a:t>The students’ roles :</a:t>
            </a:r>
          </a:p>
          <a:p>
            <a:pPr algn="l" rtl="0">
              <a:buNone/>
            </a:pPr>
            <a:r>
              <a:rPr lang="en-US" dirty="0" smtClean="0"/>
              <a:t>Relaxed : following the teacher’s instructions</a:t>
            </a:r>
          </a:p>
          <a:p>
            <a:pPr algn="l" rtl="0">
              <a:buNone/>
            </a:pPr>
            <a:r>
              <a:rPr lang="en-US" dirty="0" smtClean="0"/>
              <a:t>Role-play : enjoying the new identity and perform the dialogue</a:t>
            </a:r>
          </a:p>
          <a:p>
            <a:pPr algn="l" rtl="0">
              <a:buNone/>
            </a:pPr>
            <a:endParaRPr lang="en-US" dirty="0" smtClean="0"/>
          </a:p>
          <a:p>
            <a:pPr algn="l" rtl="0">
              <a:buNone/>
            </a:pPr>
            <a:endParaRPr lang="ar-IQ" dirty="0"/>
          </a:p>
        </p:txBody>
      </p:sp>
      <p:sp>
        <p:nvSpPr>
          <p:cNvPr id="4" name="سهم إلى اليمين 3"/>
          <p:cNvSpPr/>
          <p:nvPr/>
        </p:nvSpPr>
        <p:spPr>
          <a:xfrm>
            <a:off x="4714876" y="2214554"/>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سهم إلى اليمين 4"/>
          <p:cNvSpPr/>
          <p:nvPr/>
        </p:nvSpPr>
        <p:spPr>
          <a:xfrm>
            <a:off x="4500562" y="3214686"/>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smtClean="0"/>
              <a:t>3. Characteristics of the teaching/learning process</a:t>
            </a:r>
            <a:endParaRPr lang="ar-IQ" dirty="0"/>
          </a:p>
        </p:txBody>
      </p:sp>
      <p:sp>
        <p:nvSpPr>
          <p:cNvPr id="3" name="عنصر نائب للمحتوى 2"/>
          <p:cNvSpPr>
            <a:spLocks noGrp="1"/>
          </p:cNvSpPr>
          <p:nvPr>
            <p:ph idx="1"/>
          </p:nvPr>
        </p:nvSpPr>
        <p:spPr/>
        <p:txBody>
          <a:bodyPr/>
          <a:lstStyle/>
          <a:p>
            <a:pPr algn="l" rtl="0"/>
            <a:r>
              <a:rPr lang="en-US" dirty="0" smtClean="0"/>
              <a:t>Classroom atmosphere</a:t>
            </a:r>
          </a:p>
          <a:p>
            <a:pPr algn="l" rtl="0"/>
            <a:r>
              <a:rPr lang="en-US" dirty="0" smtClean="0"/>
              <a:t>New Identity</a:t>
            </a:r>
          </a:p>
          <a:p>
            <a:pPr algn="l" rtl="0"/>
            <a:r>
              <a:rPr lang="en-US" dirty="0" smtClean="0"/>
              <a:t>Teaching the dialogue</a:t>
            </a:r>
          </a:p>
          <a:p>
            <a:pPr marL="596646" indent="-514350" algn="l" rtl="0">
              <a:buAutoNum type="arabicPeriod"/>
            </a:pPr>
            <a:r>
              <a:rPr lang="en-US" dirty="0" smtClean="0"/>
              <a:t>Receptive phase ( Active &amp; Passive concerts )</a:t>
            </a:r>
          </a:p>
          <a:p>
            <a:pPr marL="596646" indent="-514350" algn="l" rtl="0">
              <a:buAutoNum type="arabicPeriod"/>
            </a:pPr>
            <a:r>
              <a:rPr lang="en-US" dirty="0" smtClean="0"/>
              <a:t>Active phase </a:t>
            </a:r>
            <a:endParaRPr lang="ar-IQ"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smtClean="0"/>
              <a:t>4. Interaction </a:t>
            </a:r>
            <a:endParaRPr lang="ar-IQ" dirty="0"/>
          </a:p>
        </p:txBody>
      </p:sp>
      <p:sp>
        <p:nvSpPr>
          <p:cNvPr id="3" name="عنصر نائب للمحتوى 2"/>
          <p:cNvSpPr>
            <a:spLocks noGrp="1"/>
          </p:cNvSpPr>
          <p:nvPr>
            <p:ph idx="1"/>
          </p:nvPr>
        </p:nvSpPr>
        <p:spPr/>
        <p:txBody>
          <a:bodyPr>
            <a:normAutofit lnSpcReduction="10000"/>
          </a:bodyPr>
          <a:lstStyle/>
          <a:p>
            <a:pPr algn="l" rtl="0"/>
            <a:r>
              <a:rPr lang="en-US" dirty="0" smtClean="0"/>
              <a:t>The teacher initiates interaction</a:t>
            </a:r>
          </a:p>
          <a:p>
            <a:pPr algn="l" rtl="0">
              <a:buNone/>
            </a:pPr>
            <a:r>
              <a:rPr lang="en-US" dirty="0" smtClean="0"/>
              <a:t>( Teacher            Students )</a:t>
            </a:r>
          </a:p>
          <a:p>
            <a:pPr algn="l" rtl="0"/>
            <a:r>
              <a:rPr lang="en-US" dirty="0" smtClean="0"/>
              <a:t>Students can respond to teacher nonverbally or with little target language until they achieve progress </a:t>
            </a:r>
          </a:p>
          <a:p>
            <a:pPr algn="l" rtl="0">
              <a:buNone/>
            </a:pPr>
            <a:r>
              <a:rPr lang="en-US" dirty="0" smtClean="0"/>
              <a:t>( Students             Teacher )</a:t>
            </a:r>
          </a:p>
          <a:p>
            <a:pPr algn="l" rtl="0"/>
            <a:r>
              <a:rPr lang="en-US" dirty="0" smtClean="0"/>
              <a:t>Students interact with each other through role-play and games</a:t>
            </a:r>
          </a:p>
          <a:p>
            <a:pPr algn="l" rtl="0">
              <a:buNone/>
            </a:pPr>
            <a:r>
              <a:rPr lang="en-US" dirty="0" smtClean="0"/>
              <a:t>( Student              </a:t>
            </a:r>
            <a:r>
              <a:rPr lang="en-US" dirty="0" err="1" smtClean="0"/>
              <a:t>Student</a:t>
            </a:r>
            <a:r>
              <a:rPr lang="en-US" dirty="0" smtClean="0"/>
              <a:t> )</a:t>
            </a:r>
            <a:endParaRPr lang="ar-IQ" dirty="0"/>
          </a:p>
        </p:txBody>
      </p:sp>
      <p:sp>
        <p:nvSpPr>
          <p:cNvPr id="4" name="سهم إلى اليمين 3"/>
          <p:cNvSpPr/>
          <p:nvPr/>
        </p:nvSpPr>
        <p:spPr>
          <a:xfrm>
            <a:off x="3357554" y="2143116"/>
            <a:ext cx="71438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سهم إلى اليمين 4"/>
          <p:cNvSpPr/>
          <p:nvPr/>
        </p:nvSpPr>
        <p:spPr>
          <a:xfrm>
            <a:off x="3571868" y="4143380"/>
            <a:ext cx="71438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سهم إلى اليمين 5"/>
          <p:cNvSpPr/>
          <p:nvPr/>
        </p:nvSpPr>
        <p:spPr>
          <a:xfrm>
            <a:off x="3428992" y="5500702"/>
            <a:ext cx="100013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smtClean="0"/>
              <a:t>5. Students’ Feelings</a:t>
            </a:r>
            <a:endParaRPr lang="ar-IQ" dirty="0"/>
          </a:p>
        </p:txBody>
      </p:sp>
      <p:sp>
        <p:nvSpPr>
          <p:cNvPr id="3" name="عنصر نائب للمحتوى 2"/>
          <p:cNvSpPr>
            <a:spLocks noGrp="1"/>
          </p:cNvSpPr>
          <p:nvPr>
            <p:ph idx="1"/>
          </p:nvPr>
        </p:nvSpPr>
        <p:spPr/>
        <p:txBody>
          <a:bodyPr>
            <a:normAutofit lnSpcReduction="10000"/>
          </a:bodyPr>
          <a:lstStyle/>
          <a:p>
            <a:pPr algn="l" rtl="0"/>
            <a:r>
              <a:rPr lang="en-US" dirty="0" smtClean="0"/>
              <a:t>Relaxed : Students’ psychological barriers are </a:t>
            </a:r>
            <a:r>
              <a:rPr lang="en-US" dirty="0" err="1" smtClean="0"/>
              <a:t>desuggested</a:t>
            </a:r>
            <a:endParaRPr lang="en-US" dirty="0" smtClean="0"/>
          </a:p>
          <a:p>
            <a:pPr algn="l" rtl="0"/>
            <a:r>
              <a:rPr lang="en-US" dirty="0" smtClean="0"/>
              <a:t>Confident : </a:t>
            </a:r>
          </a:p>
          <a:p>
            <a:pPr marL="596646" indent="-514350" algn="l" rtl="0">
              <a:buAutoNum type="arabicPeriod"/>
            </a:pPr>
            <a:r>
              <a:rPr lang="en-US" dirty="0" smtClean="0"/>
              <a:t>the target language comes naturally</a:t>
            </a:r>
          </a:p>
          <a:p>
            <a:pPr marL="596646" indent="-514350" algn="l" rtl="0">
              <a:buAutoNum type="arabicPeriod"/>
            </a:pPr>
            <a:r>
              <a:rPr lang="en-US" dirty="0" smtClean="0"/>
              <a:t>Success is obtainable</a:t>
            </a:r>
          </a:p>
          <a:p>
            <a:pPr marL="596646" indent="-514350" algn="l" rtl="0"/>
            <a:r>
              <a:rPr lang="en-US" dirty="0" smtClean="0"/>
              <a:t>Secure : new identity and native language</a:t>
            </a:r>
          </a:p>
          <a:p>
            <a:pPr marL="596646" indent="-514350" algn="l" rtl="0"/>
            <a:r>
              <a:rPr lang="en-US" dirty="0" smtClean="0"/>
              <a:t>Teacher achieves this through</a:t>
            </a:r>
          </a:p>
          <a:p>
            <a:pPr marL="596646" indent="-514350" algn="l" rtl="0">
              <a:buAutoNum type="arabicPeriod"/>
            </a:pPr>
            <a:r>
              <a:rPr lang="en-US" dirty="0" smtClean="0"/>
              <a:t>Direct positive suggestion</a:t>
            </a:r>
          </a:p>
          <a:p>
            <a:pPr marL="596646" indent="-514350" algn="l" rtl="0">
              <a:buAutoNum type="arabicPeriod"/>
            </a:pPr>
            <a:r>
              <a:rPr lang="en-US" dirty="0" smtClean="0"/>
              <a:t>Indirect </a:t>
            </a:r>
            <a:r>
              <a:rPr lang="en-US" smtClean="0"/>
              <a:t>positive suggestion</a:t>
            </a:r>
            <a:endParaRPr lang="en-US" dirty="0" smtClean="0"/>
          </a:p>
          <a:p>
            <a:pPr algn="l" rtl="0">
              <a:buNone/>
            </a:pPr>
            <a:endParaRPr lang="ar-IQ" dirty="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smtClean="0"/>
              <a:t>6. Language / Culture</a:t>
            </a:r>
            <a:endParaRPr lang="ar-IQ" dirty="0"/>
          </a:p>
        </p:txBody>
      </p:sp>
      <p:sp>
        <p:nvSpPr>
          <p:cNvPr id="3" name="عنصر نائب للمحتوى 2"/>
          <p:cNvSpPr>
            <a:spLocks noGrp="1"/>
          </p:cNvSpPr>
          <p:nvPr>
            <p:ph idx="1"/>
          </p:nvPr>
        </p:nvSpPr>
        <p:spPr/>
        <p:txBody>
          <a:bodyPr/>
          <a:lstStyle/>
          <a:p>
            <a:pPr algn="just" rtl="0">
              <a:buNone/>
            </a:pPr>
            <a:r>
              <a:rPr lang="en-US" dirty="0" smtClean="0"/>
              <a:t>Communication is achieved through two levels : Language and some factors affecting the linguistic message interpretation like nonverbal </a:t>
            </a:r>
            <a:r>
              <a:rPr lang="en-US" dirty="0" err="1" smtClean="0"/>
              <a:t>behaviour</a:t>
            </a:r>
            <a:r>
              <a:rPr lang="en-US" dirty="0" smtClean="0"/>
              <a:t>.</a:t>
            </a:r>
          </a:p>
          <a:p>
            <a:pPr algn="l" rtl="0">
              <a:buNone/>
            </a:pPr>
            <a:r>
              <a:rPr lang="en-US" dirty="0" smtClean="0"/>
              <a:t>Culture that is taught concerns the everyday life of the target language native speakers. It should be presented to students through fine arts, mainly painting.</a:t>
            </a:r>
            <a:endParaRPr lang="ar-IQ" dirty="0"/>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smtClean="0"/>
              <a:t>7. Language Components / Skills</a:t>
            </a:r>
            <a:endParaRPr lang="ar-IQ" dirty="0"/>
          </a:p>
        </p:txBody>
      </p:sp>
      <p:sp>
        <p:nvSpPr>
          <p:cNvPr id="3" name="عنصر نائب للمحتوى 2"/>
          <p:cNvSpPr>
            <a:spLocks noGrp="1"/>
          </p:cNvSpPr>
          <p:nvPr>
            <p:ph idx="1"/>
          </p:nvPr>
        </p:nvSpPr>
        <p:spPr/>
        <p:txBody>
          <a:bodyPr>
            <a:normAutofit lnSpcReduction="10000"/>
          </a:bodyPr>
          <a:lstStyle/>
          <a:p>
            <a:pPr algn="l" rtl="0">
              <a:buNone/>
            </a:pPr>
            <a:r>
              <a:rPr lang="en-US" dirty="0" smtClean="0"/>
              <a:t>Vocabulary is emphasized.</a:t>
            </a:r>
          </a:p>
          <a:p>
            <a:pPr algn="l" rtl="0">
              <a:buNone/>
            </a:pPr>
            <a:r>
              <a:rPr lang="en-US" dirty="0" smtClean="0"/>
              <a:t>Grammar is taught explicitly but minimally, to a limited extent, since the focus should be on communication and not the language form.</a:t>
            </a:r>
          </a:p>
          <a:p>
            <a:pPr algn="l" rtl="0">
              <a:buNone/>
            </a:pPr>
            <a:r>
              <a:rPr lang="en-US" dirty="0" smtClean="0"/>
              <a:t>Speaking communicatively is important.</a:t>
            </a:r>
          </a:p>
          <a:p>
            <a:pPr algn="l" rtl="0">
              <a:buNone/>
            </a:pPr>
            <a:r>
              <a:rPr lang="en-US" dirty="0" smtClean="0"/>
              <a:t>Reading is done ( reading the dialogue or passage )</a:t>
            </a:r>
          </a:p>
          <a:p>
            <a:pPr algn="l" rtl="0">
              <a:buNone/>
            </a:pPr>
            <a:r>
              <a:rPr lang="en-US" dirty="0" smtClean="0"/>
              <a:t>Writing is also taught ( students write imaginative compositions )</a:t>
            </a:r>
            <a:endParaRPr lang="ar-IQ" dirty="0"/>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smtClean="0"/>
              <a:t>8. Role of the Native Language</a:t>
            </a:r>
            <a:endParaRPr lang="ar-IQ" dirty="0"/>
          </a:p>
        </p:txBody>
      </p:sp>
      <p:sp>
        <p:nvSpPr>
          <p:cNvPr id="3" name="عنصر نائب للمحتوى 2"/>
          <p:cNvSpPr>
            <a:spLocks noGrp="1"/>
          </p:cNvSpPr>
          <p:nvPr>
            <p:ph idx="1"/>
          </p:nvPr>
        </p:nvSpPr>
        <p:spPr/>
        <p:txBody>
          <a:bodyPr/>
          <a:lstStyle/>
          <a:p>
            <a:pPr algn="l" rtl="0"/>
            <a:r>
              <a:rPr lang="en-US" dirty="0" smtClean="0"/>
              <a:t>Translation to the native language is one of the ways the teacher resorts to </a:t>
            </a:r>
            <a:r>
              <a:rPr lang="en-US" dirty="0" err="1" smtClean="0"/>
              <a:t>to</a:t>
            </a:r>
            <a:r>
              <a:rPr lang="en-US" dirty="0" smtClean="0"/>
              <a:t> make meaning clear</a:t>
            </a:r>
          </a:p>
          <a:p>
            <a:pPr algn="l" rtl="0"/>
            <a:r>
              <a:rPr lang="en-US" dirty="0" smtClean="0"/>
              <a:t>The native language is also used by the teacher in explanations and giving instructions.</a:t>
            </a:r>
          </a:p>
          <a:p>
            <a:pPr algn="l" rtl="0"/>
            <a:r>
              <a:rPr lang="en-US" dirty="0" smtClean="0"/>
              <a:t>As the course proceeds, using the native language would become less and less.</a:t>
            </a:r>
            <a:endParaRPr lang="ar-IQ" dirty="0"/>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smtClean="0"/>
              <a:t>9. Evaluation </a:t>
            </a:r>
            <a:endParaRPr lang="ar-IQ" dirty="0"/>
          </a:p>
        </p:txBody>
      </p:sp>
      <p:sp>
        <p:nvSpPr>
          <p:cNvPr id="3" name="عنصر نائب للمحتوى 2"/>
          <p:cNvSpPr>
            <a:spLocks noGrp="1"/>
          </p:cNvSpPr>
          <p:nvPr>
            <p:ph idx="1"/>
          </p:nvPr>
        </p:nvSpPr>
        <p:spPr/>
        <p:txBody>
          <a:bodyPr/>
          <a:lstStyle/>
          <a:p>
            <a:pPr algn="l" rtl="0"/>
            <a:r>
              <a:rPr lang="en-US" dirty="0" smtClean="0"/>
              <a:t>No formal test is made since this would make learners uncomfortable.</a:t>
            </a:r>
          </a:p>
          <a:p>
            <a:pPr algn="l" rtl="0"/>
            <a:r>
              <a:rPr lang="en-US" dirty="0" smtClean="0"/>
              <a:t>Evaluation is conducted during normal in – class performance.</a:t>
            </a:r>
            <a:endParaRPr lang="ar-IQ" dirty="0"/>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smtClean="0"/>
              <a:t>10. Error Correction</a:t>
            </a:r>
            <a:endParaRPr lang="ar-IQ" dirty="0"/>
          </a:p>
        </p:txBody>
      </p:sp>
      <p:sp>
        <p:nvSpPr>
          <p:cNvPr id="3" name="عنصر نائب للمحتوى 2"/>
          <p:cNvSpPr>
            <a:spLocks noGrp="1"/>
          </p:cNvSpPr>
          <p:nvPr>
            <p:ph idx="1"/>
          </p:nvPr>
        </p:nvSpPr>
        <p:spPr/>
        <p:txBody>
          <a:bodyPr/>
          <a:lstStyle/>
          <a:p>
            <a:pPr algn="l" rtl="0"/>
            <a:r>
              <a:rPr lang="en-US" dirty="0" smtClean="0"/>
              <a:t>Errors are corrected by the teacher gently and with </a:t>
            </a:r>
            <a:r>
              <a:rPr lang="en-US" smtClean="0"/>
              <a:t>soft voice. </a:t>
            </a:r>
            <a:endParaRPr lang="ar-IQ" dirty="0"/>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smtClean="0"/>
              <a:t>Advantages</a:t>
            </a:r>
            <a:endParaRPr lang="ar-IQ" dirty="0"/>
          </a:p>
        </p:txBody>
      </p:sp>
      <p:sp>
        <p:nvSpPr>
          <p:cNvPr id="3" name="عنصر نائب للمحتوى 2"/>
          <p:cNvSpPr>
            <a:spLocks noGrp="1"/>
          </p:cNvSpPr>
          <p:nvPr>
            <p:ph idx="1"/>
          </p:nvPr>
        </p:nvSpPr>
        <p:spPr/>
        <p:txBody>
          <a:bodyPr>
            <a:normAutofit fontScale="92500" lnSpcReduction="10000"/>
          </a:bodyPr>
          <a:lstStyle/>
          <a:p>
            <a:pPr algn="l" rtl="0"/>
            <a:r>
              <a:rPr lang="en-US" dirty="0" smtClean="0"/>
              <a:t>It emphasizes learners’ feelings and works on creating a cheerful and comfortable environment for them.</a:t>
            </a:r>
          </a:p>
          <a:p>
            <a:pPr algn="l" rtl="0"/>
            <a:r>
              <a:rPr lang="en-US" dirty="0" smtClean="0"/>
              <a:t>Teacher has authority, which gives learners a sense of security( students remember best and are most influenced by information coming from an </a:t>
            </a:r>
            <a:r>
              <a:rPr lang="en-US" dirty="0" err="1" smtClean="0"/>
              <a:t>authoratative</a:t>
            </a:r>
            <a:r>
              <a:rPr lang="en-US" dirty="0" smtClean="0"/>
              <a:t> source, teachers)</a:t>
            </a:r>
          </a:p>
          <a:p>
            <a:pPr algn="l" rtl="0"/>
            <a:r>
              <a:rPr lang="en-US" dirty="0" smtClean="0"/>
              <a:t>It emphasizes that learning happens on two planes : conscious ( direct ) and subconscious ( indirect )</a:t>
            </a:r>
            <a:endParaRPr lang="ar-IQ"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Pictures\desuggestopedia-3-728.jpg"/>
          <p:cNvPicPr>
            <a:picLocks noGrp="1" noChangeAspect="1" noChangeArrowheads="1"/>
          </p:cNvPicPr>
          <p:nvPr>
            <p:ph idx="1"/>
          </p:nvPr>
        </p:nvPicPr>
        <p:blipFill>
          <a:blip r:embed="rId2"/>
          <a:srcRect/>
          <a:stretch>
            <a:fillRect/>
          </a:stretch>
        </p:blipFill>
        <p:spPr bwMode="auto">
          <a:xfrm>
            <a:off x="571472" y="428604"/>
            <a:ext cx="8001056" cy="5857916"/>
          </a:xfrm>
          <a:prstGeom prst="rect">
            <a:avLst/>
          </a:prstGeom>
          <a:noFill/>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smtClean="0"/>
              <a:t>Advantages</a:t>
            </a:r>
            <a:endParaRPr lang="ar-IQ" dirty="0"/>
          </a:p>
        </p:txBody>
      </p:sp>
      <p:sp>
        <p:nvSpPr>
          <p:cNvPr id="3" name="عنصر نائب للمحتوى 2"/>
          <p:cNvSpPr>
            <a:spLocks noGrp="1"/>
          </p:cNvSpPr>
          <p:nvPr>
            <p:ph idx="1"/>
          </p:nvPr>
        </p:nvSpPr>
        <p:spPr/>
        <p:txBody>
          <a:bodyPr/>
          <a:lstStyle/>
          <a:p>
            <a:pPr algn="l" rtl="0"/>
            <a:r>
              <a:rPr lang="en-US" dirty="0" smtClean="0"/>
              <a:t>It encourages learners to look for more sources other than the teacher to learn the language ( peripheral learning ).</a:t>
            </a:r>
          </a:p>
          <a:p>
            <a:pPr algn="l" rtl="0"/>
            <a:r>
              <a:rPr lang="en-US" dirty="0" smtClean="0"/>
              <a:t>It motivates learners to use the target language independently, take more responsibility and be more confident             ( through the technique of new identity and creative adaptation </a:t>
            </a:r>
            <a:r>
              <a:rPr lang="en-US" dirty="0" smtClean="0"/>
              <a:t>)</a:t>
            </a:r>
          </a:p>
          <a:p>
            <a:pPr algn="l" rtl="0"/>
            <a:r>
              <a:rPr lang="en-US" dirty="0" smtClean="0"/>
              <a:t>Errors are corrected gently </a:t>
            </a:r>
            <a:r>
              <a:rPr lang="en-US" smtClean="0"/>
              <a:t>and indirectly</a:t>
            </a:r>
            <a:endParaRPr lang="ar-IQ" dirty="0"/>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smtClean="0"/>
              <a:t>Disadvantages</a:t>
            </a:r>
            <a:endParaRPr lang="ar-IQ" dirty="0"/>
          </a:p>
        </p:txBody>
      </p:sp>
      <p:sp>
        <p:nvSpPr>
          <p:cNvPr id="3" name="عنصر نائب للمحتوى 2"/>
          <p:cNvSpPr>
            <a:spLocks noGrp="1"/>
          </p:cNvSpPr>
          <p:nvPr>
            <p:ph idx="1"/>
          </p:nvPr>
        </p:nvSpPr>
        <p:spPr/>
        <p:txBody>
          <a:bodyPr/>
          <a:lstStyle/>
          <a:p>
            <a:pPr algn="l" rtl="0"/>
            <a:r>
              <a:rPr lang="en-US" dirty="0" smtClean="0"/>
              <a:t>It is not suitable for large classes</a:t>
            </a:r>
          </a:p>
          <a:p>
            <a:pPr algn="l" rtl="0"/>
            <a:r>
              <a:rPr lang="en-US" dirty="0" smtClean="0"/>
              <a:t>Decorating the classroom with paintings and posters that should be changed regularly can be expensive for some teachers</a:t>
            </a:r>
          </a:p>
          <a:p>
            <a:pPr algn="l" rtl="0"/>
            <a:r>
              <a:rPr lang="en-US" dirty="0" smtClean="0"/>
              <a:t>Not all learners may find music a source of relaxation</a:t>
            </a:r>
          </a:p>
          <a:p>
            <a:pPr algn="l" rtl="0"/>
            <a:r>
              <a:rPr lang="en-US" dirty="0" smtClean="0"/>
              <a:t>No tests are used to evaluate learners</a:t>
            </a:r>
            <a:r>
              <a:rPr lang="en-US" smtClean="0"/>
              <a:t>’ progress</a:t>
            </a:r>
            <a:endParaRPr lang="en-US" dirty="0" smtClean="0"/>
          </a:p>
          <a:p>
            <a:pPr algn="l" rtl="0"/>
            <a:endParaRPr lang="ar-IQ"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Pictures\desuggestopedia-4-728.jpg"/>
          <p:cNvPicPr>
            <a:picLocks noGrp="1" noChangeAspect="1" noChangeArrowheads="1"/>
          </p:cNvPicPr>
          <p:nvPr>
            <p:ph idx="1"/>
          </p:nvPr>
        </p:nvPicPr>
        <p:blipFill>
          <a:blip r:embed="rId2"/>
          <a:srcRect/>
          <a:stretch>
            <a:fillRect/>
          </a:stretch>
        </p:blipFill>
        <p:spPr bwMode="auto">
          <a:xfrm>
            <a:off x="571472" y="428604"/>
            <a:ext cx="8072494" cy="5857916"/>
          </a:xfrm>
          <a:prstGeom prst="rect">
            <a:avLst/>
          </a:prstGeom>
          <a:no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Pictures\desuggestopedia-5-728.jpg"/>
          <p:cNvPicPr>
            <a:picLocks noGrp="1" noChangeAspect="1" noChangeArrowheads="1"/>
          </p:cNvPicPr>
          <p:nvPr>
            <p:ph idx="1"/>
          </p:nvPr>
        </p:nvPicPr>
        <p:blipFill>
          <a:blip r:embed="rId2"/>
          <a:srcRect/>
          <a:stretch>
            <a:fillRect/>
          </a:stretch>
        </p:blipFill>
        <p:spPr bwMode="auto">
          <a:xfrm>
            <a:off x="500034" y="428604"/>
            <a:ext cx="8143932" cy="5857916"/>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lstStyle/>
          <a:p>
            <a:pPr algn="l" rtl="0">
              <a:buFont typeface="Wingdings" pitchFamily="2" charset="2"/>
              <a:buChar char="q"/>
            </a:pPr>
            <a:r>
              <a:rPr lang="en-US" dirty="0" smtClean="0"/>
              <a:t>The class meets for two hours, three mornings a week</a:t>
            </a:r>
          </a:p>
          <a:p>
            <a:pPr algn="l" rtl="0">
              <a:buFont typeface="Wingdings" pitchFamily="2" charset="2"/>
              <a:buChar char="q"/>
            </a:pPr>
            <a:r>
              <a:rPr lang="en-US" dirty="0" smtClean="0"/>
              <a:t>Bright , </a:t>
            </a:r>
            <a:r>
              <a:rPr lang="en-US" dirty="0" err="1" smtClean="0"/>
              <a:t>colourful</a:t>
            </a:r>
            <a:r>
              <a:rPr lang="en-US" dirty="0" smtClean="0"/>
              <a:t> ( paintings and posters ) classroom ( Peripheral Learning )</a:t>
            </a:r>
          </a:p>
          <a:p>
            <a:pPr algn="l" rtl="0">
              <a:buFont typeface="Wingdings" pitchFamily="2" charset="2"/>
              <a:buChar char="q"/>
            </a:pPr>
            <a:r>
              <a:rPr lang="en-US" dirty="0" smtClean="0"/>
              <a:t>First Meeting</a:t>
            </a:r>
          </a:p>
          <a:p>
            <a:pPr algn="l" rtl="0">
              <a:buFont typeface="Wingdings" pitchFamily="2" charset="2"/>
              <a:buChar char="v"/>
            </a:pPr>
            <a:r>
              <a:rPr lang="en-US" dirty="0" smtClean="0"/>
              <a:t>Teacher greeting and introduction in students’ native language ( to make them feel safe and confident )</a:t>
            </a:r>
          </a:p>
          <a:p>
            <a:pPr algn="l" rtl="0">
              <a:buFont typeface="Wingdings" pitchFamily="2" charset="2"/>
              <a:buChar char="v"/>
            </a:pPr>
            <a:r>
              <a:rPr lang="en-US" dirty="0" smtClean="0"/>
              <a:t>New Identity</a:t>
            </a:r>
          </a:p>
          <a:p>
            <a:pPr algn="l" rtl="0">
              <a:buNone/>
            </a:pPr>
            <a:endParaRPr lang="ar-IQ"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626121"/>
          </a:xfrm>
        </p:spPr>
        <p:txBody>
          <a:bodyPr/>
          <a:lstStyle/>
          <a:p>
            <a:pPr algn="just" rtl="0">
              <a:buFont typeface="Wingdings" pitchFamily="2" charset="2"/>
              <a:buChar char="v"/>
            </a:pPr>
            <a:r>
              <a:rPr lang="en-US" dirty="0" smtClean="0"/>
              <a:t>Presenting the dialogue</a:t>
            </a:r>
          </a:p>
          <a:p>
            <a:pPr algn="just" rtl="0">
              <a:buNone/>
            </a:pPr>
            <a:r>
              <a:rPr lang="en-US" dirty="0" smtClean="0"/>
              <a:t>1. distributing the scripts in two languages</a:t>
            </a:r>
          </a:p>
          <a:p>
            <a:pPr algn="just" rtl="0">
              <a:buNone/>
            </a:pPr>
            <a:r>
              <a:rPr lang="en-US" dirty="0" smtClean="0"/>
              <a:t>2. teacher briefly mentions a few points about the dialogue story, grammar and vocabulary in native language, target language or pantomime</a:t>
            </a:r>
          </a:p>
          <a:p>
            <a:pPr algn="just" rtl="0">
              <a:buNone/>
            </a:pPr>
            <a:r>
              <a:rPr lang="en-US" dirty="0" smtClean="0"/>
              <a:t>3. First reading ( slowly with music accompaniment and dramatization )</a:t>
            </a:r>
          </a:p>
          <a:p>
            <a:pPr algn="just" rtl="0">
              <a:buNone/>
            </a:pPr>
            <a:r>
              <a:rPr lang="en-US" dirty="0" smtClean="0"/>
              <a:t>4. Second reading ( normal speed with different music )</a:t>
            </a:r>
          </a:p>
          <a:p>
            <a:pPr algn="just" rtl="0">
              <a:buNone/>
            </a:pPr>
            <a:endParaRPr lang="ar-IQ"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626121"/>
          </a:xfrm>
        </p:spPr>
        <p:txBody>
          <a:bodyPr/>
          <a:lstStyle/>
          <a:p>
            <a:pPr algn="just" rtl="0">
              <a:buNone/>
            </a:pPr>
            <a:r>
              <a:rPr lang="en-US" dirty="0" smtClean="0"/>
              <a:t>5. The students stand and repeat after the teacher, joining their voices to the music and dramatize the dialogue</a:t>
            </a:r>
          </a:p>
          <a:p>
            <a:pPr algn="just" rtl="0">
              <a:buNone/>
            </a:pPr>
            <a:r>
              <a:rPr lang="en-US" dirty="0" smtClean="0"/>
              <a:t>6. Taking a break</a:t>
            </a:r>
          </a:p>
          <a:p>
            <a:pPr algn="just" rtl="0">
              <a:buNone/>
            </a:pPr>
            <a:r>
              <a:rPr lang="en-US" dirty="0" smtClean="0"/>
              <a:t>7. Third reading ( normal speed, music accompaniment , the students listen without their scripts )</a:t>
            </a:r>
          </a:p>
          <a:p>
            <a:pPr algn="just" rtl="0">
              <a:buNone/>
            </a:pPr>
            <a:r>
              <a:rPr lang="en-US" dirty="0" smtClean="0"/>
              <a:t>8. Homework : reading the dialogue once before going to bed and once when getting up in the morning</a:t>
            </a:r>
          </a:p>
          <a:p>
            <a:pPr algn="just" rtl="0">
              <a:buNone/>
            </a:pPr>
            <a:endParaRPr lang="ar-IQ"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Second Class</a:t>
            </a:r>
            <a:endParaRPr lang="ar-IQ" dirty="0"/>
          </a:p>
        </p:txBody>
      </p:sp>
      <p:sp>
        <p:nvSpPr>
          <p:cNvPr id="3" name="عنصر نائب للمحتوى 2"/>
          <p:cNvSpPr>
            <a:spLocks noGrp="1"/>
          </p:cNvSpPr>
          <p:nvPr>
            <p:ph idx="1"/>
          </p:nvPr>
        </p:nvSpPr>
        <p:spPr/>
        <p:txBody>
          <a:bodyPr/>
          <a:lstStyle/>
          <a:p>
            <a:pPr algn="just" rtl="0">
              <a:buFont typeface="Wingdings" pitchFamily="2" charset="2"/>
              <a:buChar char="Ø"/>
            </a:pPr>
            <a:r>
              <a:rPr lang="en-US" dirty="0" smtClean="0"/>
              <a:t>Role – play : dividing students into groups, playing roles from the dialogue, each group reads the dialogue in a different mode              ( angrily, cheerfully, sadly, … etc )</a:t>
            </a:r>
          </a:p>
          <a:p>
            <a:pPr algn="just" rtl="0">
              <a:buFont typeface="Wingdings" pitchFamily="2" charset="2"/>
              <a:buChar char="Ø"/>
            </a:pPr>
            <a:r>
              <a:rPr lang="en-US" dirty="0" smtClean="0"/>
              <a:t>Teacher asks questions about the dialogue in the target language, asking students to translate from and into the target language</a:t>
            </a:r>
            <a:endParaRPr lang="ar-IQ"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267</TotalTime>
  <Words>901</Words>
  <PresentationFormat>عرض على الشاشة (3:4)‏</PresentationFormat>
  <Paragraphs>95</Paragraphs>
  <Slides>31</Slides>
  <Notes>0</Notes>
  <HiddenSlides>0</HiddenSlides>
  <MMClips>0</MMClips>
  <ScaleCrop>false</ScaleCrop>
  <HeadingPairs>
    <vt:vector size="4" baseType="variant">
      <vt:variant>
        <vt:lpstr>سمة</vt:lpstr>
      </vt:variant>
      <vt:variant>
        <vt:i4>1</vt:i4>
      </vt:variant>
      <vt:variant>
        <vt:lpstr>عناوين الشرائح</vt:lpstr>
      </vt:variant>
      <vt:variant>
        <vt:i4>31</vt:i4>
      </vt:variant>
    </vt:vector>
  </HeadingPairs>
  <TitlesOfParts>
    <vt:vector size="32" baseType="lpstr">
      <vt:lpstr>انقلاب</vt:lpstr>
      <vt:lpstr>Desuggestopedia</vt:lpstr>
      <vt:lpstr>Introduction</vt:lpstr>
      <vt:lpstr>الشريحة 3</vt:lpstr>
      <vt:lpstr>الشريحة 4</vt:lpstr>
      <vt:lpstr>الشريحة 5</vt:lpstr>
      <vt:lpstr>الشريحة 6</vt:lpstr>
      <vt:lpstr>الشريحة 7</vt:lpstr>
      <vt:lpstr>الشريحة 8</vt:lpstr>
      <vt:lpstr>Second Class</vt:lpstr>
      <vt:lpstr>الشريحة 10</vt:lpstr>
      <vt:lpstr>الشريحة 11</vt:lpstr>
      <vt:lpstr>الشريحة 12</vt:lpstr>
      <vt:lpstr>الشريحة 13</vt:lpstr>
      <vt:lpstr>الشريحة 14</vt:lpstr>
      <vt:lpstr>Comment :</vt:lpstr>
      <vt:lpstr>Comment :</vt:lpstr>
      <vt:lpstr>Comment :</vt:lpstr>
      <vt:lpstr>Comment </vt:lpstr>
      <vt:lpstr>Principles</vt:lpstr>
      <vt:lpstr>2. Teacher’s / Students’ Roles</vt:lpstr>
      <vt:lpstr>3. Characteristics of the teaching/learning process</vt:lpstr>
      <vt:lpstr>4. Interaction </vt:lpstr>
      <vt:lpstr>5. Students’ Feelings</vt:lpstr>
      <vt:lpstr>6. Language / Culture</vt:lpstr>
      <vt:lpstr>7. Language Components / Skills</vt:lpstr>
      <vt:lpstr>8. Role of the Native Language</vt:lpstr>
      <vt:lpstr>9. Evaluation </vt:lpstr>
      <vt:lpstr>10. Error Correction</vt:lpstr>
      <vt:lpstr>Advantages</vt:lpstr>
      <vt:lpstr>Advantages</vt:lpstr>
      <vt:lpstr>Disadvantages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Desuggestopedia</dc:title>
  <dc:creator>acer-</dc:creator>
  <cp:lastModifiedBy>ALI SAHIUNY</cp:lastModifiedBy>
  <cp:revision>51</cp:revision>
  <dcterms:created xsi:type="dcterms:W3CDTF">2017-12-02T18:34:55Z</dcterms:created>
  <dcterms:modified xsi:type="dcterms:W3CDTF">2017-12-10T18:18:02Z</dcterms:modified>
</cp:coreProperties>
</file>